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80" r:id="rId4"/>
    <p:sldId id="258" r:id="rId5"/>
    <p:sldId id="260" r:id="rId6"/>
    <p:sldId id="261" r:id="rId7"/>
    <p:sldId id="262" r:id="rId8"/>
    <p:sldId id="263" r:id="rId9"/>
    <p:sldId id="296" r:id="rId10"/>
    <p:sldId id="309" r:id="rId11"/>
    <p:sldId id="295" r:id="rId12"/>
    <p:sldId id="299" r:id="rId13"/>
    <p:sldId id="301" r:id="rId14"/>
    <p:sldId id="302" r:id="rId15"/>
    <p:sldId id="303" r:id="rId16"/>
    <p:sldId id="304" r:id="rId17"/>
    <p:sldId id="305" r:id="rId18"/>
    <p:sldId id="306" r:id="rId19"/>
    <p:sldId id="307" r:id="rId20"/>
    <p:sldId id="308" r:id="rId21"/>
    <p:sldId id="314" r:id="rId22"/>
    <p:sldId id="313" r:id="rId23"/>
    <p:sldId id="268" r:id="rId24"/>
    <p:sldId id="315"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7FAA7-E39D-4B67-9941-33FF796B67BC}">
          <p14:sldIdLst>
            <p14:sldId id="256"/>
            <p14:sldId id="259"/>
            <p14:sldId id="280"/>
            <p14:sldId id="258"/>
            <p14:sldId id="260"/>
            <p14:sldId id="261"/>
            <p14:sldId id="262"/>
          </p14:sldIdLst>
        </p14:section>
        <p14:section name="Untitled Section" id="{47C81122-DE5A-4DC7-9529-563BE7A085B4}">
          <p14:sldIdLst>
            <p14:sldId id="263"/>
            <p14:sldId id="296"/>
            <p14:sldId id="309"/>
            <p14:sldId id="295"/>
            <p14:sldId id="299"/>
            <p14:sldId id="301"/>
            <p14:sldId id="302"/>
            <p14:sldId id="303"/>
            <p14:sldId id="304"/>
            <p14:sldId id="305"/>
            <p14:sldId id="306"/>
            <p14:sldId id="307"/>
            <p14:sldId id="308"/>
            <p14:sldId id="314"/>
            <p14:sldId id="313"/>
            <p14:sldId id="268"/>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20204"/>
              </a:rPr>
              <a:t>”</a:t>
            </a:r>
            <a:endParaRPr lang="en-US" dirty="0">
              <a:solidFill>
                <a:schemeClr val="accent1">
                  <a:lumMod val="60000"/>
                  <a:lumOff val="40000"/>
                </a:schemeClr>
              </a:solid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t>11/25/2022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t>11/25/2022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t>11/25/2022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t>11/25/2022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t>11/25/2022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t>11/25/2022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t>11/25/2022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216896" cy="1107059"/>
          </a:xfrm>
        </p:spPr>
        <p:txBody>
          <a:bodyPr/>
          <a:lstStyle/>
          <a:p>
            <a:r>
              <a:rPr lang="en-US" b="1" dirty="0"/>
              <a:t>  </a:t>
            </a:r>
            <a:r>
              <a:rPr lang="en-US" b="1" dirty="0">
                <a:solidFill>
                  <a:schemeClr val="tx1"/>
                </a:solidFill>
              </a:rPr>
              <a:t>Institute of Engineering </a:t>
            </a:r>
            <a:r>
              <a:rPr lang="en-IN" altLang="en-US" b="1" dirty="0">
                <a:solidFill>
                  <a:schemeClr val="tx1"/>
                </a:solidFill>
              </a:rPr>
              <a:t>&amp;</a:t>
            </a:r>
            <a:r>
              <a:rPr lang="en-US" b="1" dirty="0">
                <a:solidFill>
                  <a:schemeClr val="tx1"/>
                </a:solidFill>
              </a:rPr>
              <a:t> Technology</a:t>
            </a:r>
            <a:endParaRPr lang="en-US"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4035" y="1472184"/>
            <a:ext cx="7226853" cy="453944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C26A-D9FE-A7DC-8670-9C7646E49A38}"/>
              </a:ext>
            </a:extLst>
          </p:cNvPr>
          <p:cNvSpPr>
            <a:spLocks noGrp="1"/>
          </p:cNvSpPr>
          <p:nvPr>
            <p:ph type="title"/>
          </p:nvPr>
        </p:nvSpPr>
        <p:spPr>
          <a:xfrm>
            <a:off x="185195" y="115747"/>
            <a:ext cx="9088807" cy="6597569"/>
          </a:xfrm>
        </p:spPr>
        <p:txBody>
          <a:bodyPr/>
          <a:lstStyle/>
          <a:p>
            <a:r>
              <a:rPr lang="en-IN" dirty="0"/>
              <a:t>REGISTER : </a:t>
            </a:r>
            <a:br>
              <a:rPr lang="en-IN" dirty="0"/>
            </a:br>
            <a:r>
              <a:rPr lang="en-IN" dirty="0"/>
              <a:t> </a:t>
            </a:r>
          </a:p>
        </p:txBody>
      </p:sp>
      <p:pic>
        <p:nvPicPr>
          <p:cNvPr id="8" name="Picture 7">
            <a:extLst>
              <a:ext uri="{FF2B5EF4-FFF2-40B4-BE49-F238E27FC236}">
                <a16:creationId xmlns:a16="http://schemas.microsoft.com/office/drawing/2014/main" id="{244F038E-BB05-42B3-AEE7-8A573AACDE2B}"/>
              </a:ext>
            </a:extLst>
          </p:cNvPr>
          <p:cNvPicPr>
            <a:picLocks noChangeAspect="1"/>
          </p:cNvPicPr>
          <p:nvPr/>
        </p:nvPicPr>
        <p:blipFill>
          <a:blip r:embed="rId2"/>
          <a:stretch>
            <a:fillRect/>
          </a:stretch>
        </p:blipFill>
        <p:spPr>
          <a:xfrm>
            <a:off x="410548" y="914399"/>
            <a:ext cx="10049068" cy="5652601"/>
          </a:xfrm>
          <a:prstGeom prst="rect">
            <a:avLst/>
          </a:prstGeom>
        </p:spPr>
      </p:pic>
    </p:spTree>
    <p:extLst>
      <p:ext uri="{BB962C8B-B14F-4D97-AF65-F5344CB8AC3E}">
        <p14:creationId xmlns:p14="http://schemas.microsoft.com/office/powerpoint/2010/main" val="4039402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6F-B59C-5AA4-0289-3DDF3043FCB7}"/>
              </a:ext>
            </a:extLst>
          </p:cNvPr>
          <p:cNvSpPr>
            <a:spLocks noGrp="1"/>
          </p:cNvSpPr>
          <p:nvPr>
            <p:ph type="title"/>
          </p:nvPr>
        </p:nvSpPr>
        <p:spPr>
          <a:xfrm>
            <a:off x="677333" y="609600"/>
            <a:ext cx="9265319" cy="5987970"/>
          </a:xfrm>
        </p:spPr>
        <p:txBody>
          <a:bodyPr>
            <a:normAutofit fontScale="90000"/>
          </a:bodyPr>
          <a:lstStyle/>
          <a:p>
            <a:pPr>
              <a:lnSpc>
                <a:spcPct val="107000"/>
              </a:lnSpc>
              <a:spcAft>
                <a:spcPts val="800"/>
              </a:spcAft>
            </a:pPr>
            <a:r>
              <a:rPr lang="en-IN" dirty="0"/>
              <a:t>LOGIN PAGE :</a:t>
            </a:r>
            <a:br>
              <a:rPr lang="en-IN" dirty="0"/>
            </a:br>
            <a:r>
              <a:rPr lang="en-IN" altLang="en-US" sz="3600" dirty="0"/>
              <a:t> </a:t>
            </a:r>
            <a:r>
              <a:rPr lang="en-IN" sz="24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*Enter the valid </a:t>
            </a:r>
            <a:r>
              <a:rPr lang="en-IN" sz="2400" dirty="0">
                <a:solidFill>
                  <a:schemeClr val="tx2"/>
                </a:solidFill>
                <a:latin typeface="Calibri" panose="020F0502020204030204" pitchFamily="34" charset="0"/>
                <a:ea typeface="Calibri" panose="020F0502020204030204" pitchFamily="34" charset="0"/>
                <a:cs typeface="Times New Roman" panose="02020603050405020304" pitchFamily="18" charset="0"/>
              </a:rPr>
              <a:t>email</a:t>
            </a:r>
            <a:r>
              <a:rPr lang="en-IN" sz="24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  and password then click on the login</a:t>
            </a:r>
            <a:br>
              <a:rPr lang="en-IN" sz="24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br>
            <a:r>
              <a:rPr lang="en-IN" sz="24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      button</a:t>
            </a:r>
            <a:br>
              <a:rPr lang="en-IN" sz="24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br>
            <a:r>
              <a:rPr lang="en-IN" sz="24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 </a:t>
            </a:r>
            <a:br>
              <a:rPr lang="en-IN" sz="24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br>
            <a:r>
              <a:rPr lang="en-IN" sz="24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 * If the user is not registered then click on create one for a new account.</a:t>
            </a:r>
            <a:br>
              <a:rPr lang="en-IN" sz="24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br>
            <a:br>
              <a:rPr lang="en-IN" sz="24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br>
            <a:r>
              <a:rPr lang="en-IN" sz="24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   Notifications will announce themselves if the username or password doesn’t</a:t>
            </a:r>
            <a:br>
              <a:rPr lang="en-IN" sz="24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br>
            <a:r>
              <a:rPr lang="en-IN" sz="24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     match accordingly.</a:t>
            </a:r>
            <a:br>
              <a:rPr lang="en-IN" sz="24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br>
            <a:r>
              <a:rPr lang="en-IN" sz="24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     </a:t>
            </a:r>
            <a:br>
              <a:rPr lang="en-IN" sz="24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br>
            <a:r>
              <a:rPr lang="en-IN" sz="24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 </a:t>
            </a:r>
            <a:br>
              <a:rPr lang="en-IN" sz="24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br>
            <a:br>
              <a:rPr lang="en-IN" sz="24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br>
            <a:br>
              <a:rPr lang="en-IN" sz="24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br>
            <a:r>
              <a:rPr lang="en-IN" sz="24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 </a:t>
            </a:r>
            <a:br>
              <a:rPr lang="en-IN" sz="24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br>
            <a:r>
              <a:rPr lang="en-IN" sz="24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 </a:t>
            </a:r>
            <a:br>
              <a:rPr lang="en-IN" sz="24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br>
            <a:br>
              <a:rPr lang="en-US" sz="3600" b="0" i="0" dirty="0">
                <a:solidFill>
                  <a:schemeClr val="tx2"/>
                </a:solidFill>
                <a:effectLst/>
                <a:latin typeface="Akzidenz Grotesk BQ Light"/>
              </a:rPr>
            </a:br>
            <a:br>
              <a:rPr lang="en-IN" dirty="0"/>
            </a:br>
            <a:br>
              <a:rPr lang="en-IN" dirty="0"/>
            </a:br>
            <a:endParaRPr lang="en-IN" dirty="0"/>
          </a:p>
        </p:txBody>
      </p:sp>
    </p:spTree>
    <p:extLst>
      <p:ext uri="{BB962C8B-B14F-4D97-AF65-F5344CB8AC3E}">
        <p14:creationId xmlns:p14="http://schemas.microsoft.com/office/powerpoint/2010/main" val="453062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BBEF03-CA77-D513-924D-AC6155BDBF54}"/>
              </a:ext>
            </a:extLst>
          </p:cNvPr>
          <p:cNvPicPr>
            <a:picLocks noChangeAspect="1"/>
          </p:cNvPicPr>
          <p:nvPr/>
        </p:nvPicPr>
        <p:blipFill>
          <a:blip r:embed="rId2"/>
          <a:stretch>
            <a:fillRect/>
          </a:stretch>
        </p:blipFill>
        <p:spPr>
          <a:xfrm>
            <a:off x="292358" y="164451"/>
            <a:ext cx="11607283" cy="6529097"/>
          </a:xfrm>
          <a:prstGeom prst="rect">
            <a:avLst/>
          </a:prstGeom>
        </p:spPr>
      </p:pic>
    </p:spTree>
    <p:extLst>
      <p:ext uri="{BB962C8B-B14F-4D97-AF65-F5344CB8AC3E}">
        <p14:creationId xmlns:p14="http://schemas.microsoft.com/office/powerpoint/2010/main" val="3122770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BC77E-5E29-40E1-C4D6-B0BBB8E76E2B}"/>
              </a:ext>
            </a:extLst>
          </p:cNvPr>
          <p:cNvSpPr>
            <a:spLocks noGrp="1"/>
          </p:cNvSpPr>
          <p:nvPr>
            <p:ph type="title"/>
          </p:nvPr>
        </p:nvSpPr>
        <p:spPr>
          <a:xfrm>
            <a:off x="0" y="143071"/>
            <a:ext cx="8753141" cy="5478684"/>
          </a:xfrm>
        </p:spPr>
        <p:txBody>
          <a:bodyPr/>
          <a:lstStyle/>
          <a:p>
            <a:r>
              <a:rPr lang="en-IN" dirty="0"/>
              <a:t>	Home Page (after login) :</a:t>
            </a:r>
            <a:br>
              <a:rPr lang="en-IN" dirty="0"/>
            </a:br>
            <a:r>
              <a:rPr lang="en-IN" dirty="0"/>
              <a:t> </a:t>
            </a:r>
            <a:br>
              <a:rPr lang="en-IN" dirty="0"/>
            </a:br>
            <a:endParaRPr lang="en-IN" dirty="0"/>
          </a:p>
        </p:txBody>
      </p:sp>
      <p:pic>
        <p:nvPicPr>
          <p:cNvPr id="4" name="Picture 3">
            <a:extLst>
              <a:ext uri="{FF2B5EF4-FFF2-40B4-BE49-F238E27FC236}">
                <a16:creationId xmlns:a16="http://schemas.microsoft.com/office/drawing/2014/main" id="{315FDE03-3292-84E1-A056-A5D4BE360006}"/>
              </a:ext>
            </a:extLst>
          </p:cNvPr>
          <p:cNvPicPr>
            <a:picLocks noChangeAspect="1"/>
          </p:cNvPicPr>
          <p:nvPr/>
        </p:nvPicPr>
        <p:blipFill>
          <a:blip r:embed="rId2"/>
          <a:stretch>
            <a:fillRect/>
          </a:stretch>
        </p:blipFill>
        <p:spPr>
          <a:xfrm>
            <a:off x="270587" y="1015285"/>
            <a:ext cx="9965093" cy="5605365"/>
          </a:xfrm>
          <a:prstGeom prst="rect">
            <a:avLst/>
          </a:prstGeom>
        </p:spPr>
      </p:pic>
    </p:spTree>
    <p:extLst>
      <p:ext uri="{BB962C8B-B14F-4D97-AF65-F5344CB8AC3E}">
        <p14:creationId xmlns:p14="http://schemas.microsoft.com/office/powerpoint/2010/main" val="1203990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74F03-4113-2D17-A4C0-C0B68C32FFE2}"/>
              </a:ext>
            </a:extLst>
          </p:cNvPr>
          <p:cNvSpPr>
            <a:spLocks noGrp="1"/>
          </p:cNvSpPr>
          <p:nvPr>
            <p:ph type="title"/>
          </p:nvPr>
        </p:nvSpPr>
        <p:spPr>
          <a:xfrm>
            <a:off x="0" y="173620"/>
            <a:ext cx="9274002" cy="6684380"/>
          </a:xfrm>
        </p:spPr>
        <p:txBody>
          <a:bodyPr/>
          <a:lstStyle/>
          <a:p>
            <a:r>
              <a:rPr lang="en-IN" dirty="0"/>
              <a:t>Tutorials Page :</a:t>
            </a:r>
            <a:br>
              <a:rPr lang="en-IN" dirty="0"/>
            </a:br>
            <a:endParaRPr lang="en-IN" dirty="0"/>
          </a:p>
        </p:txBody>
      </p:sp>
      <p:pic>
        <p:nvPicPr>
          <p:cNvPr id="5" name="Picture 4">
            <a:extLst>
              <a:ext uri="{FF2B5EF4-FFF2-40B4-BE49-F238E27FC236}">
                <a16:creationId xmlns:a16="http://schemas.microsoft.com/office/drawing/2014/main" id="{E92571F3-6D43-E86C-7D5A-2DC730762034}"/>
              </a:ext>
            </a:extLst>
          </p:cNvPr>
          <p:cNvPicPr>
            <a:picLocks noChangeAspect="1"/>
          </p:cNvPicPr>
          <p:nvPr/>
        </p:nvPicPr>
        <p:blipFill>
          <a:blip r:embed="rId2"/>
          <a:stretch>
            <a:fillRect/>
          </a:stretch>
        </p:blipFill>
        <p:spPr>
          <a:xfrm>
            <a:off x="369801" y="1024604"/>
            <a:ext cx="10061824" cy="5659776"/>
          </a:xfrm>
          <a:prstGeom prst="rect">
            <a:avLst/>
          </a:prstGeom>
        </p:spPr>
      </p:pic>
    </p:spTree>
    <p:extLst>
      <p:ext uri="{BB962C8B-B14F-4D97-AF65-F5344CB8AC3E}">
        <p14:creationId xmlns:p14="http://schemas.microsoft.com/office/powerpoint/2010/main" val="2344125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0130A-DB4C-BE1B-ED5C-151F3032855B}"/>
              </a:ext>
            </a:extLst>
          </p:cNvPr>
          <p:cNvSpPr>
            <a:spLocks noGrp="1"/>
          </p:cNvSpPr>
          <p:nvPr>
            <p:ph type="title"/>
          </p:nvPr>
        </p:nvSpPr>
        <p:spPr>
          <a:xfrm>
            <a:off x="115747" y="-1"/>
            <a:ext cx="9158255" cy="6858001"/>
          </a:xfrm>
        </p:spPr>
        <p:txBody>
          <a:bodyPr/>
          <a:lstStyle/>
          <a:p>
            <a:r>
              <a:rPr lang="en-IN" dirty="0"/>
              <a:t>Contact Us Page :</a:t>
            </a:r>
            <a:br>
              <a:rPr lang="en-IN" dirty="0"/>
            </a:br>
            <a:endParaRPr lang="en-IN" dirty="0"/>
          </a:p>
        </p:txBody>
      </p:sp>
      <p:pic>
        <p:nvPicPr>
          <p:cNvPr id="5" name="Picture 4">
            <a:extLst>
              <a:ext uri="{FF2B5EF4-FFF2-40B4-BE49-F238E27FC236}">
                <a16:creationId xmlns:a16="http://schemas.microsoft.com/office/drawing/2014/main" id="{61E5828D-EB06-E881-440A-3FB953CE1B32}"/>
              </a:ext>
            </a:extLst>
          </p:cNvPr>
          <p:cNvPicPr>
            <a:picLocks noChangeAspect="1"/>
          </p:cNvPicPr>
          <p:nvPr/>
        </p:nvPicPr>
        <p:blipFill>
          <a:blip r:embed="rId2"/>
          <a:stretch>
            <a:fillRect/>
          </a:stretch>
        </p:blipFill>
        <p:spPr>
          <a:xfrm>
            <a:off x="404995" y="830423"/>
            <a:ext cx="10465167" cy="5886657"/>
          </a:xfrm>
          <a:prstGeom prst="rect">
            <a:avLst/>
          </a:prstGeom>
        </p:spPr>
      </p:pic>
    </p:spTree>
    <p:extLst>
      <p:ext uri="{BB962C8B-B14F-4D97-AF65-F5344CB8AC3E}">
        <p14:creationId xmlns:p14="http://schemas.microsoft.com/office/powerpoint/2010/main" val="4058785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28297-5BC1-D9BD-0EB0-5D3F02EE501A}"/>
              </a:ext>
            </a:extLst>
          </p:cNvPr>
          <p:cNvSpPr>
            <a:spLocks noGrp="1"/>
          </p:cNvSpPr>
          <p:nvPr>
            <p:ph type="title"/>
          </p:nvPr>
        </p:nvSpPr>
        <p:spPr>
          <a:xfrm>
            <a:off x="0" y="0"/>
            <a:ext cx="9274002" cy="6858000"/>
          </a:xfrm>
        </p:spPr>
        <p:txBody>
          <a:bodyPr/>
          <a:lstStyle/>
          <a:p>
            <a:r>
              <a:rPr lang="en-IN" dirty="0"/>
              <a:t>QUIZ PAGE (before login) :</a:t>
            </a:r>
            <a:br>
              <a:rPr lang="en-IN" dirty="0"/>
            </a:br>
            <a:endParaRPr lang="en-IN" dirty="0"/>
          </a:p>
        </p:txBody>
      </p:sp>
      <p:pic>
        <p:nvPicPr>
          <p:cNvPr id="5" name="Picture 4">
            <a:extLst>
              <a:ext uri="{FF2B5EF4-FFF2-40B4-BE49-F238E27FC236}">
                <a16:creationId xmlns:a16="http://schemas.microsoft.com/office/drawing/2014/main" id="{272D3E09-F7FA-C716-3207-C73386F3CC2D}"/>
              </a:ext>
            </a:extLst>
          </p:cNvPr>
          <p:cNvPicPr>
            <a:picLocks noChangeAspect="1"/>
          </p:cNvPicPr>
          <p:nvPr/>
        </p:nvPicPr>
        <p:blipFill>
          <a:blip r:embed="rId2"/>
          <a:stretch>
            <a:fillRect/>
          </a:stretch>
        </p:blipFill>
        <p:spPr>
          <a:xfrm>
            <a:off x="326571" y="945890"/>
            <a:ext cx="10263674" cy="5773317"/>
          </a:xfrm>
          <a:prstGeom prst="rect">
            <a:avLst/>
          </a:prstGeom>
        </p:spPr>
      </p:pic>
    </p:spTree>
    <p:extLst>
      <p:ext uri="{BB962C8B-B14F-4D97-AF65-F5344CB8AC3E}">
        <p14:creationId xmlns:p14="http://schemas.microsoft.com/office/powerpoint/2010/main" val="2733339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C3C07-DD0E-47DF-357B-A39E3096D083}"/>
              </a:ext>
            </a:extLst>
          </p:cNvPr>
          <p:cNvSpPr>
            <a:spLocks noGrp="1"/>
          </p:cNvSpPr>
          <p:nvPr>
            <p:ph type="title"/>
          </p:nvPr>
        </p:nvSpPr>
        <p:spPr>
          <a:xfrm>
            <a:off x="0" y="81023"/>
            <a:ext cx="9274002" cy="6632293"/>
          </a:xfrm>
        </p:spPr>
        <p:txBody>
          <a:bodyPr/>
          <a:lstStyle/>
          <a:p>
            <a:r>
              <a:rPr lang="en-IN" dirty="0"/>
              <a:t>QUIZ PAGE (after login) :</a:t>
            </a:r>
            <a:br>
              <a:rPr lang="en-IN" dirty="0"/>
            </a:br>
            <a:endParaRPr lang="en-IN" dirty="0"/>
          </a:p>
        </p:txBody>
      </p:sp>
      <p:pic>
        <p:nvPicPr>
          <p:cNvPr id="5" name="Picture 4">
            <a:extLst>
              <a:ext uri="{FF2B5EF4-FFF2-40B4-BE49-F238E27FC236}">
                <a16:creationId xmlns:a16="http://schemas.microsoft.com/office/drawing/2014/main" id="{603413D6-3098-36CF-CEA8-D3B537F30232}"/>
              </a:ext>
            </a:extLst>
          </p:cNvPr>
          <p:cNvPicPr>
            <a:picLocks noChangeAspect="1"/>
          </p:cNvPicPr>
          <p:nvPr/>
        </p:nvPicPr>
        <p:blipFill>
          <a:blip r:embed="rId2"/>
          <a:stretch>
            <a:fillRect/>
          </a:stretch>
        </p:blipFill>
        <p:spPr>
          <a:xfrm>
            <a:off x="373223" y="901570"/>
            <a:ext cx="10114386" cy="5689342"/>
          </a:xfrm>
          <a:prstGeom prst="rect">
            <a:avLst/>
          </a:prstGeom>
        </p:spPr>
      </p:pic>
    </p:spTree>
    <p:extLst>
      <p:ext uri="{BB962C8B-B14F-4D97-AF65-F5344CB8AC3E}">
        <p14:creationId xmlns:p14="http://schemas.microsoft.com/office/powerpoint/2010/main" val="3796156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74B20-4A73-E19E-810C-415433A69D46}"/>
              </a:ext>
            </a:extLst>
          </p:cNvPr>
          <p:cNvSpPr>
            <a:spLocks noGrp="1"/>
          </p:cNvSpPr>
          <p:nvPr>
            <p:ph type="title"/>
          </p:nvPr>
        </p:nvSpPr>
        <p:spPr>
          <a:xfrm>
            <a:off x="0" y="0"/>
            <a:ext cx="9274002" cy="6858000"/>
          </a:xfrm>
        </p:spPr>
        <p:txBody>
          <a:bodyPr/>
          <a:lstStyle/>
          <a:p>
            <a:r>
              <a:rPr lang="en-IN" dirty="0"/>
              <a:t>Quiz Interface:</a:t>
            </a:r>
            <a:br>
              <a:rPr lang="en-IN" dirty="0"/>
            </a:br>
            <a:endParaRPr lang="en-IN" dirty="0"/>
          </a:p>
        </p:txBody>
      </p:sp>
      <p:pic>
        <p:nvPicPr>
          <p:cNvPr id="5" name="Picture 4">
            <a:extLst>
              <a:ext uri="{FF2B5EF4-FFF2-40B4-BE49-F238E27FC236}">
                <a16:creationId xmlns:a16="http://schemas.microsoft.com/office/drawing/2014/main" id="{94EF500F-82F7-CEF6-FA62-247854F21C30}"/>
              </a:ext>
            </a:extLst>
          </p:cNvPr>
          <p:cNvPicPr>
            <a:picLocks noChangeAspect="1"/>
          </p:cNvPicPr>
          <p:nvPr/>
        </p:nvPicPr>
        <p:blipFill>
          <a:blip r:embed="rId2"/>
          <a:stretch>
            <a:fillRect/>
          </a:stretch>
        </p:blipFill>
        <p:spPr>
          <a:xfrm>
            <a:off x="221449" y="820686"/>
            <a:ext cx="10406118" cy="5853442"/>
          </a:xfrm>
          <a:prstGeom prst="rect">
            <a:avLst/>
          </a:prstGeom>
        </p:spPr>
      </p:pic>
    </p:spTree>
    <p:extLst>
      <p:ext uri="{BB962C8B-B14F-4D97-AF65-F5344CB8AC3E}">
        <p14:creationId xmlns:p14="http://schemas.microsoft.com/office/powerpoint/2010/main" val="1529113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2FA04-43AE-DC3E-ED9E-84B656C5D870}"/>
              </a:ext>
            </a:extLst>
          </p:cNvPr>
          <p:cNvSpPr>
            <a:spLocks noGrp="1"/>
          </p:cNvSpPr>
          <p:nvPr>
            <p:ph type="title"/>
          </p:nvPr>
        </p:nvSpPr>
        <p:spPr>
          <a:xfrm>
            <a:off x="0" y="0"/>
            <a:ext cx="9274002" cy="6858000"/>
          </a:xfrm>
        </p:spPr>
        <p:txBody>
          <a:bodyPr/>
          <a:lstStyle/>
          <a:p>
            <a:r>
              <a:rPr lang="en-IN" dirty="0"/>
              <a:t>VIDEOS PAGE :</a:t>
            </a:r>
            <a:br>
              <a:rPr lang="en-IN" dirty="0"/>
            </a:br>
            <a:endParaRPr lang="en-IN" dirty="0"/>
          </a:p>
        </p:txBody>
      </p:sp>
      <p:pic>
        <p:nvPicPr>
          <p:cNvPr id="5" name="Picture 4">
            <a:extLst>
              <a:ext uri="{FF2B5EF4-FFF2-40B4-BE49-F238E27FC236}">
                <a16:creationId xmlns:a16="http://schemas.microsoft.com/office/drawing/2014/main" id="{945151CB-25FC-F9AB-4D05-1BC3D0D2577C}"/>
              </a:ext>
            </a:extLst>
          </p:cNvPr>
          <p:cNvPicPr>
            <a:picLocks noChangeAspect="1"/>
          </p:cNvPicPr>
          <p:nvPr/>
        </p:nvPicPr>
        <p:blipFill>
          <a:blip r:embed="rId2"/>
          <a:stretch>
            <a:fillRect/>
          </a:stretch>
        </p:blipFill>
        <p:spPr>
          <a:xfrm>
            <a:off x="326571" y="794851"/>
            <a:ext cx="10264713" cy="5773901"/>
          </a:xfrm>
          <a:prstGeom prst="rect">
            <a:avLst/>
          </a:prstGeom>
        </p:spPr>
      </p:pic>
    </p:spTree>
    <p:extLst>
      <p:ext uri="{BB962C8B-B14F-4D97-AF65-F5344CB8AC3E}">
        <p14:creationId xmlns:p14="http://schemas.microsoft.com/office/powerpoint/2010/main" val="2899916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0385" y="476250"/>
            <a:ext cx="10174963" cy="1068465"/>
          </a:xfrm>
        </p:spPr>
        <p:txBody>
          <a:bodyPr>
            <a:noAutofit/>
          </a:bodyPr>
          <a:lstStyle/>
          <a:p>
            <a:pPr algn="ctr"/>
            <a:r>
              <a:rPr lang="en-US" sz="3200" b="1" u="sng" dirty="0">
                <a:effectLst>
                  <a:outerShdw blurRad="38100" dist="38100" dir="2700000" algn="tl">
                    <a:srgbClr val="000000">
                      <a:alpha val="43137"/>
                    </a:srgbClr>
                  </a:outerShdw>
                </a:effectLst>
              </a:rPr>
              <a:t>PROJECT: CHAZON</a:t>
            </a:r>
            <a:br>
              <a:rPr lang="en-US" sz="3200" b="1" u="sng" dirty="0">
                <a:effectLst>
                  <a:outerShdw blurRad="38100" dist="38100" dir="2700000" algn="tl">
                    <a:srgbClr val="000000">
                      <a:alpha val="43137"/>
                    </a:srgbClr>
                  </a:outerShdw>
                </a:effectLst>
              </a:rPr>
            </a:br>
            <a:r>
              <a:rPr lang="en-US" sz="3200" b="1" u="sng" dirty="0">
                <a:effectLst>
                  <a:outerShdw blurRad="38100" dist="38100" dir="2700000" algn="tl">
                    <a:srgbClr val="000000">
                      <a:alpha val="43137"/>
                    </a:srgbClr>
                  </a:outerShdw>
                </a:effectLst>
              </a:rPr>
              <a:t>( A REAL-TIME CHAT   APPLICATION) </a:t>
            </a:r>
            <a:endParaRPr lang="en-US" sz="3200" b="1" i="1" u="sng" dirty="0">
              <a:effectLst>
                <a:outerShdw blurRad="38100" dist="38100" dir="2700000" algn="tl">
                  <a:srgbClr val="000000">
                    <a:alpha val="43137"/>
                  </a:srgbClr>
                </a:outerShdw>
              </a:effectLst>
            </a:endParaRPr>
          </a:p>
        </p:txBody>
      </p:sp>
      <p:sp>
        <p:nvSpPr>
          <p:cNvPr id="4" name="Content Placeholder 3"/>
          <p:cNvSpPr>
            <a:spLocks noGrp="1"/>
          </p:cNvSpPr>
          <p:nvPr>
            <p:ph idx="1"/>
          </p:nvPr>
        </p:nvSpPr>
        <p:spPr>
          <a:xfrm>
            <a:off x="1139184" y="2044931"/>
            <a:ext cx="8481445" cy="4644393"/>
          </a:xfrm>
        </p:spPr>
        <p:txBody>
          <a:bodyPr>
            <a:normAutofit fontScale="32500" lnSpcReduction="20000"/>
          </a:bodyPr>
          <a:lstStyle/>
          <a:p>
            <a:pPr marL="0" indent="0" algn="r">
              <a:buNone/>
            </a:pPr>
            <a:endParaRPr lang="en-US" sz="2600" b="1" dirty="0"/>
          </a:p>
          <a:p>
            <a:pPr marL="0" indent="0">
              <a:buNone/>
            </a:pPr>
            <a:r>
              <a:rPr lang="en-US" sz="5500" b="1" dirty="0"/>
              <a:t>Presented by:</a:t>
            </a:r>
          </a:p>
          <a:p>
            <a:pPr marL="0" indent="0">
              <a:buNone/>
            </a:pPr>
            <a:endParaRPr lang="en-US" sz="3500" b="1" dirty="0"/>
          </a:p>
          <a:p>
            <a:pPr>
              <a:buFont typeface="Wingdings" panose="05000000000000000000" pitchFamily="2" charset="2"/>
              <a:buChar char="v"/>
            </a:pPr>
            <a:r>
              <a:rPr lang="en-US" sz="9600" b="1" dirty="0"/>
              <a:t>201500112            ANSHIKA GUPTA</a:t>
            </a:r>
          </a:p>
          <a:p>
            <a:pPr marL="0" indent="0">
              <a:buNone/>
            </a:pPr>
            <a:endParaRPr lang="en-US" sz="9600" b="1" dirty="0"/>
          </a:p>
          <a:p>
            <a:pPr>
              <a:buFont typeface="Wingdings" panose="05000000000000000000" pitchFamily="2" charset="2"/>
              <a:buChar char="v"/>
            </a:pPr>
            <a:r>
              <a:rPr lang="en-US" sz="9600" b="1" dirty="0"/>
              <a:t>201500830            YASHKANT BAJPAI</a:t>
            </a:r>
            <a:r>
              <a:rPr lang="en-US" sz="5600" b="1" dirty="0"/>
              <a:t> </a:t>
            </a:r>
          </a:p>
          <a:p>
            <a:pPr>
              <a:buFont typeface="Wingdings" panose="05000000000000000000" pitchFamily="2" charset="2"/>
              <a:buChar char="v"/>
            </a:pPr>
            <a:endParaRPr lang="en-US" sz="5600" b="1" dirty="0"/>
          </a:p>
          <a:p>
            <a:pPr marL="0" indent="0">
              <a:buNone/>
            </a:pPr>
            <a:endParaRPr lang="en-US" sz="5600" b="1" dirty="0">
              <a:highlight>
                <a:srgbClr val="FFFF00"/>
              </a:highlight>
            </a:endParaRPr>
          </a:p>
          <a:p>
            <a:pPr>
              <a:buFont typeface="Wingdings" panose="05000000000000000000" pitchFamily="2" charset="2"/>
              <a:buChar char="v"/>
            </a:pPr>
            <a:endParaRPr lang="en-US" sz="3000" b="1" dirty="0"/>
          </a:p>
          <a:p>
            <a:pPr marL="0" indent="0">
              <a:buNone/>
            </a:pPr>
            <a:endParaRPr lang="en-US" sz="3000" b="1" dirty="0"/>
          </a:p>
          <a:p>
            <a:pPr marL="0" indent="0" algn="r">
              <a:buNone/>
            </a:pPr>
            <a:r>
              <a:rPr lang="en-US" sz="2600" b="1" dirty="0"/>
              <a:t> </a:t>
            </a:r>
          </a:p>
          <a:p>
            <a:pPr marL="0" indent="0" algn="r">
              <a:buNone/>
            </a:pPr>
            <a:endParaRPr lang="en-US" sz="2600" b="1" dirty="0">
              <a:sym typeface="+mn-ea"/>
            </a:endParaRPr>
          </a:p>
          <a:p>
            <a:pPr marL="0" indent="0" algn="r">
              <a:buNone/>
            </a:pPr>
            <a:r>
              <a:rPr lang="en-US" sz="2600" b="1" dirty="0">
                <a:sym typeface="+mn-ea"/>
              </a:rPr>
              <a:t> </a:t>
            </a:r>
            <a:endParaRPr lang="en-US" sz="1900" dirty="0"/>
          </a:p>
          <a:p>
            <a:pPr marL="0" indent="0" algn="ctr">
              <a:buNone/>
            </a:pPr>
            <a:r>
              <a:rPr lang="en-US" sz="1900" dirty="0"/>
              <a:t>                                                                                       </a:t>
            </a:r>
          </a:p>
          <a:p>
            <a:pPr marL="0" indent="0" algn="ctr">
              <a:buNone/>
            </a:pPr>
            <a:r>
              <a:rPr lang="en-US" sz="1900" dirty="0"/>
              <a:t>                                        </a:t>
            </a:r>
          </a:p>
          <a:p>
            <a:pPr marL="0" indent="0" algn="ctr">
              <a:buNone/>
            </a:pPr>
            <a:endParaRPr lang="en-US" sz="19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FE664-1091-C6C1-ABB3-17318BD71B46}"/>
              </a:ext>
            </a:extLst>
          </p:cNvPr>
          <p:cNvSpPr>
            <a:spLocks noGrp="1"/>
          </p:cNvSpPr>
          <p:nvPr>
            <p:ph type="title"/>
          </p:nvPr>
        </p:nvSpPr>
        <p:spPr>
          <a:xfrm>
            <a:off x="115747" y="173619"/>
            <a:ext cx="9158255" cy="6412375"/>
          </a:xfrm>
        </p:spPr>
        <p:txBody>
          <a:bodyPr/>
          <a:lstStyle/>
          <a:p>
            <a:r>
              <a:rPr lang="en-IN" dirty="0"/>
              <a:t>Database Visualization : </a:t>
            </a:r>
            <a:br>
              <a:rPr lang="en-IN" dirty="0"/>
            </a:br>
            <a:br>
              <a:rPr lang="en-IN" sz="2000" dirty="0"/>
            </a:br>
            <a:r>
              <a:rPr lang="en-IN" sz="2000" dirty="0"/>
              <a:t>1. REG DATABASE :</a:t>
            </a:r>
            <a:br>
              <a:rPr lang="en-IN" dirty="0"/>
            </a:br>
            <a:endParaRPr lang="en-IN" dirty="0"/>
          </a:p>
        </p:txBody>
      </p:sp>
      <p:pic>
        <p:nvPicPr>
          <p:cNvPr id="5" name="Picture 4">
            <a:extLst>
              <a:ext uri="{FF2B5EF4-FFF2-40B4-BE49-F238E27FC236}">
                <a16:creationId xmlns:a16="http://schemas.microsoft.com/office/drawing/2014/main" id="{5808A8BE-D5D0-292B-EE44-DF6AC5F2EEAB}"/>
              </a:ext>
            </a:extLst>
          </p:cNvPr>
          <p:cNvPicPr>
            <a:picLocks noChangeAspect="1"/>
          </p:cNvPicPr>
          <p:nvPr/>
        </p:nvPicPr>
        <p:blipFill>
          <a:blip r:embed="rId2"/>
          <a:stretch>
            <a:fillRect/>
          </a:stretch>
        </p:blipFill>
        <p:spPr>
          <a:xfrm>
            <a:off x="488323" y="1585621"/>
            <a:ext cx="8889552" cy="5000373"/>
          </a:xfrm>
          <a:prstGeom prst="rect">
            <a:avLst/>
          </a:prstGeom>
        </p:spPr>
      </p:pic>
    </p:spTree>
    <p:extLst>
      <p:ext uri="{BB962C8B-B14F-4D97-AF65-F5344CB8AC3E}">
        <p14:creationId xmlns:p14="http://schemas.microsoft.com/office/powerpoint/2010/main" val="2702253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9F03-D546-20D6-203E-978AD428B29E}"/>
              </a:ext>
            </a:extLst>
          </p:cNvPr>
          <p:cNvSpPr>
            <a:spLocks noGrp="1"/>
          </p:cNvSpPr>
          <p:nvPr>
            <p:ph type="title"/>
          </p:nvPr>
        </p:nvSpPr>
        <p:spPr>
          <a:xfrm>
            <a:off x="128589" y="236612"/>
            <a:ext cx="9751456" cy="6126866"/>
          </a:xfrm>
        </p:spPr>
        <p:txBody>
          <a:bodyPr/>
          <a:lstStyle/>
          <a:p>
            <a:r>
              <a:rPr lang="en-IN" sz="2000" dirty="0"/>
              <a:t>2. USERINPUT DATABASE :</a:t>
            </a:r>
            <a:br>
              <a:rPr lang="en-IN" dirty="0"/>
            </a:br>
            <a:br>
              <a:rPr lang="en-IN" dirty="0"/>
            </a:br>
            <a:br>
              <a:rPr lang="en-IN" dirty="0"/>
            </a:br>
            <a:r>
              <a:rPr lang="en-IN" dirty="0"/>
              <a:t> </a:t>
            </a:r>
          </a:p>
        </p:txBody>
      </p:sp>
      <p:pic>
        <p:nvPicPr>
          <p:cNvPr id="5" name="Picture 4">
            <a:extLst>
              <a:ext uri="{FF2B5EF4-FFF2-40B4-BE49-F238E27FC236}">
                <a16:creationId xmlns:a16="http://schemas.microsoft.com/office/drawing/2014/main" id="{6A023879-4FAB-3A85-DBAD-8D4B5797046F}"/>
              </a:ext>
            </a:extLst>
          </p:cNvPr>
          <p:cNvPicPr>
            <a:picLocks noChangeAspect="1"/>
          </p:cNvPicPr>
          <p:nvPr/>
        </p:nvPicPr>
        <p:blipFill>
          <a:blip r:embed="rId2"/>
          <a:stretch>
            <a:fillRect/>
          </a:stretch>
        </p:blipFill>
        <p:spPr>
          <a:xfrm>
            <a:off x="326572" y="821094"/>
            <a:ext cx="9853127" cy="5542384"/>
          </a:xfrm>
          <a:prstGeom prst="rect">
            <a:avLst/>
          </a:prstGeom>
        </p:spPr>
      </p:pic>
    </p:spTree>
    <p:extLst>
      <p:ext uri="{BB962C8B-B14F-4D97-AF65-F5344CB8AC3E}">
        <p14:creationId xmlns:p14="http://schemas.microsoft.com/office/powerpoint/2010/main" val="3868379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05876-C816-1443-11F4-F5FAF6F0DDC0}"/>
              </a:ext>
            </a:extLst>
          </p:cNvPr>
          <p:cNvSpPr>
            <a:spLocks noGrp="1"/>
          </p:cNvSpPr>
          <p:nvPr>
            <p:ph type="title"/>
          </p:nvPr>
        </p:nvSpPr>
        <p:spPr>
          <a:xfrm>
            <a:off x="677334" y="609599"/>
            <a:ext cx="8596668" cy="6011119"/>
          </a:xfrm>
        </p:spPr>
        <p:txBody>
          <a:bodyPr/>
          <a:lstStyle/>
          <a:p>
            <a:r>
              <a:rPr lang="en-IN" dirty="0"/>
              <a:t> DFD</a:t>
            </a:r>
          </a:p>
        </p:txBody>
      </p:sp>
      <p:pic>
        <p:nvPicPr>
          <p:cNvPr id="4" name="Picture 3">
            <a:extLst>
              <a:ext uri="{FF2B5EF4-FFF2-40B4-BE49-F238E27FC236}">
                <a16:creationId xmlns:a16="http://schemas.microsoft.com/office/drawing/2014/main" id="{D282F5CD-8EB7-BF60-1927-76954CF30278}"/>
              </a:ext>
            </a:extLst>
          </p:cNvPr>
          <p:cNvPicPr>
            <a:picLocks noChangeAspect="1"/>
          </p:cNvPicPr>
          <p:nvPr/>
        </p:nvPicPr>
        <p:blipFill>
          <a:blip r:embed="rId2"/>
          <a:stretch>
            <a:fillRect/>
          </a:stretch>
        </p:blipFill>
        <p:spPr>
          <a:xfrm>
            <a:off x="1119673" y="1322262"/>
            <a:ext cx="8379890" cy="4926139"/>
          </a:xfrm>
          <a:prstGeom prst="rect">
            <a:avLst/>
          </a:prstGeom>
        </p:spPr>
      </p:pic>
    </p:spTree>
    <p:extLst>
      <p:ext uri="{BB962C8B-B14F-4D97-AF65-F5344CB8AC3E}">
        <p14:creationId xmlns:p14="http://schemas.microsoft.com/office/powerpoint/2010/main" val="2686976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a:effectLst>
                  <a:outerShdw blurRad="38100" dist="38100" dir="2700000" algn="tl">
                    <a:srgbClr val="000000">
                      <a:alpha val="43137"/>
                    </a:srgbClr>
                  </a:outerShdw>
                </a:effectLst>
              </a:rPr>
              <a:t>CONCLUSION AND SCOPE</a:t>
            </a:r>
          </a:p>
        </p:txBody>
      </p:sp>
      <p:sp>
        <p:nvSpPr>
          <p:cNvPr id="3" name="Content Placeholder 2"/>
          <p:cNvSpPr>
            <a:spLocks noGrp="1"/>
          </p:cNvSpPr>
          <p:nvPr>
            <p:ph idx="1"/>
          </p:nvPr>
        </p:nvSpPr>
        <p:spPr>
          <a:xfrm>
            <a:off x="677334" y="1412111"/>
            <a:ext cx="8596668" cy="4629251"/>
          </a:xfrm>
        </p:spPr>
        <p:txBody>
          <a:bodyPr>
            <a:normAutofit/>
          </a:bodyPr>
          <a:lstStyle/>
          <a:p>
            <a:pPr>
              <a:buFont typeface="Wingdings" panose="05000000000000000000" pitchFamily="2" charset="2"/>
              <a:buChar char="v"/>
            </a:pPr>
            <a:endParaRPr lang="en-US" dirty="0"/>
          </a:p>
          <a:p>
            <a:pPr>
              <a:buFont typeface="Wingdings" panose="05000000000000000000" pitchFamily="2" charset="2"/>
              <a:buChar char="v"/>
            </a:pPr>
            <a:r>
              <a:rPr lang="en-US" dirty="0"/>
              <a:t> There is always room for improvements in any software package, however good and efficient it may be. But the most important thing should be flexible to accept further modifications Right now we are just dealing with very few backend functionalities. In the future, this software may be extended to include features such as:</a:t>
            </a:r>
          </a:p>
          <a:p>
            <a:pPr>
              <a:buFont typeface="Wingdings" panose="05000000000000000000" pitchFamily="2" charset="2"/>
              <a:buChar char="v"/>
            </a:pPr>
            <a:endParaRPr lang="en-US" dirty="0"/>
          </a:p>
          <a:p>
            <a:pPr>
              <a:buFont typeface="Wingdings" panose="05000000000000000000" pitchFamily="2" charset="2"/>
              <a:buChar char="v"/>
            </a:pPr>
            <a:r>
              <a:rPr lang="en-US" dirty="0"/>
              <a:t>*Online Streaming: This will enable the user to take online lectures on the site having automatic attendance facility embedded.</a:t>
            </a:r>
          </a:p>
          <a:p>
            <a:pPr>
              <a:buFont typeface="Wingdings" panose="05000000000000000000" pitchFamily="2" charset="2"/>
              <a:buChar char="v"/>
            </a:pPr>
            <a:r>
              <a:rPr lang="en-US" dirty="0"/>
              <a:t>*profile database and leaderboard: this will  provide user a leaderboard ranking based on the attempted quiz and assessment marks available on their profile database.</a:t>
            </a:r>
          </a:p>
          <a:p>
            <a:pPr>
              <a:buFont typeface="Wingdings" panose="05000000000000000000" pitchFamily="2" charset="2"/>
              <a:buChar char="v"/>
            </a:pPr>
            <a:r>
              <a:rPr lang="en-US" dirty="0"/>
              <a:t> It is well suited to propel the website into a sustainable application as per the tagline  “Here, you can get the best content”.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AD1A-976F-0643-0B55-07BC5CBFB8A3}"/>
              </a:ext>
            </a:extLst>
          </p:cNvPr>
          <p:cNvSpPr>
            <a:spLocks noGrp="1"/>
          </p:cNvSpPr>
          <p:nvPr>
            <p:ph type="title"/>
          </p:nvPr>
        </p:nvSpPr>
        <p:spPr>
          <a:xfrm>
            <a:off x="2726054" y="2530997"/>
            <a:ext cx="8596668" cy="1320800"/>
          </a:xfrm>
        </p:spPr>
        <p:txBody>
          <a:bodyPr>
            <a:normAutofit/>
          </a:bodyPr>
          <a:lstStyle/>
          <a:p>
            <a:r>
              <a:rPr lang="en-IN" sz="7200" dirty="0"/>
              <a:t>THANK  YOU</a:t>
            </a:r>
          </a:p>
        </p:txBody>
      </p:sp>
    </p:spTree>
    <p:extLst>
      <p:ext uri="{BB962C8B-B14F-4D97-AF65-F5344CB8AC3E}">
        <p14:creationId xmlns:p14="http://schemas.microsoft.com/office/powerpoint/2010/main" val="3501157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0DEDD6-7847-20DC-2D2A-EAAFCF515DB9}"/>
              </a:ext>
            </a:extLst>
          </p:cNvPr>
          <p:cNvSpPr txBox="1"/>
          <p:nvPr/>
        </p:nvSpPr>
        <p:spPr>
          <a:xfrm>
            <a:off x="1359131" y="682675"/>
            <a:ext cx="6109854" cy="584775"/>
          </a:xfrm>
          <a:prstGeom prst="rect">
            <a:avLst/>
          </a:prstGeom>
          <a:noFill/>
        </p:spPr>
        <p:txBody>
          <a:bodyPr wrap="square">
            <a:spAutoFit/>
          </a:bodyPr>
          <a:lstStyle/>
          <a:p>
            <a:r>
              <a:rPr lang="en-US" sz="3200" b="1" u="sng" dirty="0">
                <a:effectLst>
                  <a:outerShdw blurRad="38100" dist="38100" dir="2700000" algn="tl">
                    <a:srgbClr val="000000">
                      <a:alpha val="43137"/>
                    </a:srgbClr>
                  </a:outerShdw>
                </a:effectLst>
              </a:rPr>
              <a:t>CONTENTS</a:t>
            </a:r>
            <a:endParaRPr lang="en-IN" sz="3200" dirty="0"/>
          </a:p>
        </p:txBody>
      </p:sp>
      <p:sp>
        <p:nvSpPr>
          <p:cNvPr id="7" name="TextBox 6">
            <a:extLst>
              <a:ext uri="{FF2B5EF4-FFF2-40B4-BE49-F238E27FC236}">
                <a16:creationId xmlns:a16="http://schemas.microsoft.com/office/drawing/2014/main" id="{88E1826B-BF06-248A-22E2-88A8E03C3D05}"/>
              </a:ext>
            </a:extLst>
          </p:cNvPr>
          <p:cNvSpPr txBox="1"/>
          <p:nvPr/>
        </p:nvSpPr>
        <p:spPr>
          <a:xfrm>
            <a:off x="1276846" y="1618104"/>
            <a:ext cx="6109854" cy="4685898"/>
          </a:xfrm>
          <a:prstGeom prst="rect">
            <a:avLst/>
          </a:prstGeom>
          <a:noFill/>
        </p:spPr>
        <p:txBody>
          <a:bodyPr wrap="square">
            <a:spAutoFit/>
          </a:bodyPr>
          <a:lstStyle/>
          <a:p>
            <a:pPr>
              <a:buFont typeface="Wingdings" panose="05000000000000000000" pitchFamily="2" charset="2"/>
              <a:buChar char="v"/>
            </a:pPr>
            <a:r>
              <a:rPr lang="en-US" b="1" dirty="0"/>
              <a:t> INTRODUCTION</a:t>
            </a:r>
          </a:p>
          <a:p>
            <a:endParaRPr lang="en-US" b="1" dirty="0"/>
          </a:p>
          <a:p>
            <a:pPr>
              <a:buFont typeface="Wingdings" panose="05000000000000000000" pitchFamily="2" charset="2"/>
              <a:buChar char="v"/>
            </a:pPr>
            <a:r>
              <a:rPr lang="en-US" b="1" dirty="0"/>
              <a:t>OBJECTIVE</a:t>
            </a:r>
          </a:p>
          <a:p>
            <a:pPr>
              <a:buFont typeface="Wingdings" panose="05000000000000000000" pitchFamily="2" charset="2"/>
              <a:buChar char="v"/>
            </a:pPr>
            <a:endParaRPr lang="en-US" b="1" dirty="0"/>
          </a:p>
          <a:p>
            <a:pPr>
              <a:buFont typeface="Wingdings" panose="05000000000000000000" pitchFamily="2" charset="2"/>
              <a:buChar char="v"/>
            </a:pPr>
            <a:r>
              <a:rPr lang="en-US" b="1" dirty="0"/>
              <a:t>TECHNOLOGIES</a:t>
            </a:r>
            <a:r>
              <a:rPr lang="en-US" sz="1800" b="1" dirty="0"/>
              <a:t> AND DESCRIPTION</a:t>
            </a:r>
            <a:endParaRPr lang="en-US" b="1" dirty="0"/>
          </a:p>
          <a:p>
            <a:pPr>
              <a:buFont typeface="Wingdings" panose="05000000000000000000" pitchFamily="2" charset="2"/>
              <a:buChar char="v"/>
            </a:pPr>
            <a:endParaRPr lang="en-US" b="1" dirty="0"/>
          </a:p>
          <a:p>
            <a:pPr>
              <a:buFont typeface="Wingdings" panose="05000000000000000000" pitchFamily="2" charset="2"/>
              <a:buChar char="v"/>
            </a:pPr>
            <a:r>
              <a:rPr lang="en-US" sz="1800" b="1" dirty="0"/>
              <a:t>FRONT END   AND  BA</a:t>
            </a:r>
            <a:r>
              <a:rPr lang="en-US" b="1" dirty="0"/>
              <a:t>CK END</a:t>
            </a:r>
          </a:p>
          <a:p>
            <a:pPr>
              <a:buFont typeface="Wingdings" panose="05000000000000000000" pitchFamily="2" charset="2"/>
              <a:buChar char="v"/>
            </a:pPr>
            <a:endParaRPr lang="en-US" b="1" dirty="0"/>
          </a:p>
          <a:p>
            <a:pPr>
              <a:buFont typeface="Wingdings" panose="05000000000000000000" pitchFamily="2" charset="2"/>
              <a:buChar char="v"/>
            </a:pPr>
            <a:r>
              <a:rPr lang="en-US" sz="1800" b="1" dirty="0"/>
              <a:t> DFD</a:t>
            </a:r>
            <a:endParaRPr lang="en-US" b="1" dirty="0"/>
          </a:p>
          <a:p>
            <a:pPr>
              <a:buFont typeface="Wingdings" panose="05000000000000000000" pitchFamily="2" charset="2"/>
              <a:buChar char="v"/>
            </a:pPr>
            <a:endParaRPr lang="en-US" b="1" dirty="0"/>
          </a:p>
          <a:p>
            <a:pPr>
              <a:buFont typeface="Wingdings" panose="05000000000000000000" pitchFamily="2" charset="2"/>
              <a:buChar char="v"/>
            </a:pPr>
            <a:r>
              <a:rPr lang="en-US" sz="1800" b="1" dirty="0"/>
              <a:t> SCREENSHOTS</a:t>
            </a:r>
            <a:endParaRPr lang="en-US" b="1" dirty="0"/>
          </a:p>
          <a:p>
            <a:pPr>
              <a:buFont typeface="Wingdings" panose="05000000000000000000" pitchFamily="2" charset="2"/>
              <a:buChar char="v"/>
            </a:pPr>
            <a:endParaRPr lang="en-US" b="1" dirty="0"/>
          </a:p>
          <a:p>
            <a:pPr>
              <a:buFont typeface="Wingdings" panose="05000000000000000000" pitchFamily="2" charset="2"/>
              <a:buChar char="v"/>
            </a:pPr>
            <a:r>
              <a:rPr lang="en-US" sz="1800" b="1" dirty="0"/>
              <a:t> CONCLUSION</a:t>
            </a:r>
            <a:endParaRPr lang="en-US" b="1" dirty="0"/>
          </a:p>
          <a:p>
            <a:pPr>
              <a:buFont typeface="Wingdings" panose="05000000000000000000" pitchFamily="2" charset="2"/>
              <a:buChar char="v"/>
            </a:pPr>
            <a:endParaRPr lang="en-US" b="1" dirty="0"/>
          </a:p>
          <a:p>
            <a:pPr>
              <a:buFont typeface="Wingdings" panose="05000000000000000000" pitchFamily="2" charset="2"/>
              <a:buChar char="v"/>
            </a:pPr>
            <a:r>
              <a:rPr lang="en-US" sz="1800" b="1" dirty="0"/>
              <a:t> FUTURE REFERENCES</a:t>
            </a:r>
            <a:endParaRPr lang="en-US" b="1" dirty="0"/>
          </a:p>
          <a:p>
            <a:pPr>
              <a:buFont typeface="Wingdings" panose="05000000000000000000" pitchFamily="2" charset="2"/>
              <a:buChar char="v"/>
            </a:pPr>
            <a:endParaRPr lang="en-US" b="1" dirty="0"/>
          </a:p>
          <a:p>
            <a:endParaRPr lang="en-US" sz="1050" b="1" dirty="0"/>
          </a:p>
        </p:txBody>
      </p:sp>
    </p:spTree>
    <p:extLst>
      <p:ext uri="{BB962C8B-B14F-4D97-AF65-F5344CB8AC3E}">
        <p14:creationId xmlns:p14="http://schemas.microsoft.com/office/powerpoint/2010/main" val="1599543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u="sng" dirty="0">
                <a:effectLst>
                  <a:outerShdw blurRad="38100" dist="38100" dir="2700000" algn="tl">
                    <a:srgbClr val="000000">
                      <a:alpha val="43137"/>
                    </a:srgbClr>
                  </a:outerShdw>
                </a:effectLst>
              </a:rPr>
              <a:t>INTRODUCTION</a:t>
            </a:r>
          </a:p>
        </p:txBody>
      </p:sp>
      <p:sp>
        <p:nvSpPr>
          <p:cNvPr id="3" name="Content Placeholder 2"/>
          <p:cNvSpPr>
            <a:spLocks noGrp="1"/>
          </p:cNvSpPr>
          <p:nvPr>
            <p:ph idx="1"/>
          </p:nvPr>
        </p:nvSpPr>
        <p:spPr>
          <a:xfrm>
            <a:off x="677334" y="2160589"/>
            <a:ext cx="8839890" cy="4465063"/>
          </a:xfrm>
        </p:spPr>
        <p:txBody>
          <a:bodyPr>
            <a:normAutofit/>
          </a:bodyPr>
          <a:lstStyle/>
          <a:p>
            <a:pPr>
              <a:buFont typeface="Wingdings" panose="05000000000000000000" pitchFamily="2" charset="2"/>
              <a:buChar char="v"/>
            </a:pPr>
            <a:r>
              <a:rPr lang="en-US" sz="2000" dirty="0"/>
              <a:t> </a:t>
            </a:r>
            <a:r>
              <a:rPr lang="en-US" sz="2400" dirty="0"/>
              <a:t>Our project is an example of a virtual learning platform.</a:t>
            </a:r>
          </a:p>
          <a:p>
            <a:pPr>
              <a:buFont typeface="Wingdings" panose="05000000000000000000" pitchFamily="2" charset="2"/>
              <a:buChar char="v"/>
            </a:pPr>
            <a:endParaRPr lang="en-US" sz="2400" dirty="0"/>
          </a:p>
          <a:p>
            <a:pPr>
              <a:buFont typeface="Wingdings" panose="05000000000000000000" pitchFamily="2" charset="2"/>
              <a:buChar char="v"/>
            </a:pPr>
            <a:r>
              <a:rPr lang="en-US" sz="2400" dirty="0"/>
              <a:t> It majorly consist of front-end development functionalities along with some backend ones such that sign in/out etc.</a:t>
            </a:r>
          </a:p>
          <a:p>
            <a:pPr marL="0" indent="0">
              <a:buNone/>
            </a:pPr>
            <a:endParaRPr lang="en-US" sz="2400" dirty="0"/>
          </a:p>
          <a:p>
            <a:pPr>
              <a:buFont typeface="Wingdings" panose="05000000000000000000" pitchFamily="2" charset="2"/>
              <a:buChar char="v"/>
            </a:pPr>
            <a:r>
              <a:rPr lang="en-US" sz="2400" dirty="0"/>
              <a:t> Long-term goal: E-Learning Portal is used to provide a virtual platform for quality education and interesting supportive practices.</a:t>
            </a:r>
            <a:endParaRPr lang="en-US" sz="2000" dirty="0"/>
          </a:p>
          <a:p>
            <a:pPr marL="0" indent="0">
              <a:buNone/>
            </a:pP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u="sng" dirty="0">
                <a:effectLst>
                  <a:outerShdw blurRad="38100" dist="38100" dir="2700000" algn="tl">
                    <a:srgbClr val="000000">
                      <a:alpha val="43137"/>
                    </a:srgbClr>
                  </a:outerShdw>
                </a:effectLst>
              </a:rPr>
              <a:t>OBJECTIVE</a:t>
            </a:r>
            <a:r>
              <a:rPr lang="en-US" sz="4400" b="1" dirty="0"/>
              <a:t> </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v"/>
            </a:pPr>
            <a:r>
              <a:rPr lang="en-US" sz="2400" dirty="0"/>
              <a:t>The purpose of developing this website is to make quality educational content available virtually, with the platform having quizzes and support modules embedded. </a:t>
            </a:r>
          </a:p>
          <a:p>
            <a:pPr marL="0" indent="0">
              <a:buNone/>
            </a:pPr>
            <a:endParaRPr lang="en-US" sz="2400" dirty="0"/>
          </a:p>
          <a:p>
            <a:pPr>
              <a:buFont typeface="Wingdings" panose="05000000000000000000" pitchFamily="2" charset="2"/>
              <a:buChar char="v"/>
            </a:pPr>
            <a:r>
              <a:rPr lang="en-US" sz="2400" dirty="0"/>
              <a:t>Another purpose is to reach out to students to provide a virtual platform for learning with fun.</a:t>
            </a:r>
          </a:p>
          <a:p>
            <a:pPr marL="0" indent="0">
              <a:buNone/>
            </a:pPr>
            <a:r>
              <a:rPr lang="en-US" sz="2400" dirty="0"/>
              <a:t> </a:t>
            </a:r>
          </a:p>
          <a:p>
            <a:pPr marL="0" indent="0">
              <a:buNone/>
            </a:pPr>
            <a:endParaRPr lang="en-US" dirty="0"/>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IN" altLang="en-US" sz="4800" b="1" u="sng" dirty="0">
                <a:effectLst>
                  <a:outerShdw blurRad="38100" dist="38100" dir="2700000" algn="tl">
                    <a:srgbClr val="000000">
                      <a:alpha val="43137"/>
                    </a:srgbClr>
                  </a:outerShdw>
                </a:effectLst>
              </a:rPr>
              <a:t> TECHNOLOGIES</a:t>
            </a:r>
            <a:r>
              <a:rPr lang="en-US" sz="4800" b="1" u="sng" dirty="0"/>
              <a:t> AND DESCRIPTION</a:t>
            </a:r>
            <a:br>
              <a:rPr lang="en-US" sz="4800" b="1" dirty="0"/>
            </a:br>
            <a:endParaRPr lang="en-IN" altLang="en-US" sz="4800" b="1"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78180" y="3044142"/>
            <a:ext cx="8595995" cy="3599725"/>
          </a:xfrm>
        </p:spPr>
        <p:txBody>
          <a:bodyPr>
            <a:normAutofit fontScale="25000" lnSpcReduction="20000"/>
          </a:bodyPr>
          <a:lstStyle/>
          <a:p>
            <a:pPr>
              <a:buFont typeface="Wingdings" panose="05000000000000000000" pitchFamily="2" charset="2"/>
              <a:buChar char="v"/>
            </a:pPr>
            <a:r>
              <a:rPr lang="en-IN" altLang="en-US" sz="9600" dirty="0"/>
              <a:t>The base technology used is based on HTML, CSS, JS, PHP and </a:t>
            </a:r>
            <a:r>
              <a:rPr lang="en-IN" altLang="en-US" sz="9600" dirty="0" err="1"/>
              <a:t>Xampp</a:t>
            </a:r>
            <a:r>
              <a:rPr lang="en-IN" altLang="en-US" sz="9600" dirty="0"/>
              <a:t> Application.</a:t>
            </a:r>
            <a:endParaRPr lang="en-US" sz="9600" dirty="0"/>
          </a:p>
          <a:p>
            <a:pPr>
              <a:buFont typeface="Wingdings" panose="05000000000000000000" pitchFamily="2" charset="2"/>
              <a:buChar char="v"/>
            </a:pPr>
            <a:endParaRPr lang="en-US" sz="9600" dirty="0"/>
          </a:p>
          <a:p>
            <a:pPr>
              <a:buFont typeface="Wingdings" panose="05000000000000000000" pitchFamily="2" charset="2"/>
              <a:buChar char="v"/>
            </a:pPr>
            <a:endParaRPr lang="en-US" sz="9600" dirty="0"/>
          </a:p>
          <a:p>
            <a:pPr>
              <a:buFont typeface="Wingdings" panose="05000000000000000000" pitchFamily="2" charset="2"/>
              <a:buChar char="v"/>
            </a:pPr>
            <a:r>
              <a:rPr lang="en-US" sz="9600" b="0" i="0" dirty="0">
                <a:solidFill>
                  <a:srgbClr val="42494F"/>
                </a:solidFill>
                <a:effectLst/>
                <a:latin typeface="Akzidenz Grotesk BQ Light"/>
              </a:rPr>
              <a:t>The </a:t>
            </a:r>
            <a:r>
              <a:rPr lang="en-US" sz="9600" dirty="0">
                <a:solidFill>
                  <a:srgbClr val="42494F"/>
                </a:solidFill>
                <a:latin typeface="Akzidenz Grotesk BQ Light"/>
              </a:rPr>
              <a:t>combination</a:t>
            </a:r>
            <a:r>
              <a:rPr lang="en-US" sz="9600" b="0" i="0" dirty="0">
                <a:solidFill>
                  <a:srgbClr val="42494F"/>
                </a:solidFill>
                <a:effectLst/>
                <a:latin typeface="Akzidenz Grotesk BQ Light"/>
              </a:rPr>
              <a:t> allows </a:t>
            </a:r>
            <a:r>
              <a:rPr lang="en-US" sz="9600" dirty="0">
                <a:solidFill>
                  <a:srgbClr val="42494F"/>
                </a:solidFill>
                <a:latin typeface="Akzidenz Grotesk BQ Light"/>
              </a:rPr>
              <a:t>us</a:t>
            </a:r>
            <a:r>
              <a:rPr lang="en-US" sz="9600" b="0" i="0" dirty="0">
                <a:solidFill>
                  <a:srgbClr val="42494F"/>
                </a:solidFill>
                <a:effectLst/>
                <a:latin typeface="Akzidenz Grotesk BQ Light"/>
              </a:rPr>
              <a:t> to easily construct a three-tier architecture (front end, back end, database) entirely.</a:t>
            </a:r>
          </a:p>
          <a:p>
            <a:pPr>
              <a:buFont typeface="Wingdings" panose="05000000000000000000" pitchFamily="2" charset="2"/>
              <a:buChar char="v"/>
            </a:pPr>
            <a:endParaRPr lang="en-US" sz="9600" dirty="0"/>
          </a:p>
          <a:p>
            <a:pPr>
              <a:buFont typeface="Wingdings" panose="05000000000000000000" pitchFamily="2" charset="2"/>
              <a:buChar char="v"/>
            </a:pPr>
            <a:endParaRPr lang="en-US" sz="3335" dirty="0"/>
          </a:p>
          <a:p>
            <a:pPr>
              <a:buFont typeface="Wingdings" panose="05000000000000000000" pitchFamily="2" charset="2"/>
              <a:buChar char="v"/>
            </a:pPr>
            <a:endParaRPr lang="en-US" sz="3335" dirty="0"/>
          </a:p>
          <a:p>
            <a:pPr marL="0" indent="0">
              <a:buNone/>
            </a:pPr>
            <a:r>
              <a:rPr lang="en-IN" altLang="en-US" sz="3430" b="1" u="sng" dirty="0"/>
              <a:t> </a:t>
            </a:r>
            <a:endParaRPr lang="en-US" sz="2855" dirty="0"/>
          </a:p>
          <a:p>
            <a:pPr>
              <a:buFont typeface="Wingdings" panose="05000000000000000000" pitchFamily="2" charset="2"/>
              <a:buChar char="v"/>
            </a:pPr>
            <a:endParaRPr lang="en-US" sz="2855" dirty="0"/>
          </a:p>
          <a:p>
            <a:pPr>
              <a:buFont typeface="Wingdings" panose="05000000000000000000" pitchFamily="2" charset="2"/>
              <a:buChar char="v"/>
            </a:pPr>
            <a:endParaRPr lang="en-US" sz="2855" dirty="0"/>
          </a:p>
          <a:p>
            <a:pPr>
              <a:buFont typeface="Wingdings" panose="05000000000000000000" pitchFamily="2" charset="2"/>
              <a:buChar char="v"/>
            </a:pPr>
            <a:endParaRPr lang="en-US" sz="2855" dirty="0"/>
          </a:p>
          <a:p>
            <a:pPr>
              <a:buFont typeface="Wingdings" panose="05000000000000000000" pitchFamily="2" charset="2"/>
              <a:buChar char="v"/>
            </a:pPr>
            <a:endParaRPr lang="en-US" sz="2855" dirty="0"/>
          </a:p>
          <a:p>
            <a:pPr>
              <a:buFont typeface="Wingdings" panose="05000000000000000000" pitchFamily="2" charset="2"/>
              <a:buChar char="v"/>
            </a:pPr>
            <a:endParaRPr lang="en-US" sz="2855" dirty="0"/>
          </a:p>
          <a:p>
            <a:pPr>
              <a:buFont typeface="Wingdings" panose="05000000000000000000" pitchFamily="2" charset="2"/>
              <a:buChar char="v"/>
            </a:pPr>
            <a:endParaRPr lang="en-US" sz="2855" dirty="0"/>
          </a:p>
          <a:p>
            <a:pPr>
              <a:buFont typeface="Wingdings" panose="05000000000000000000" pitchFamily="2" charset="2"/>
              <a:buChar char="v"/>
            </a:pPr>
            <a:endParaRPr lang="en-US" sz="2855" dirty="0"/>
          </a:p>
          <a:p>
            <a:pPr>
              <a:buFont typeface="Wingdings" panose="05000000000000000000" pitchFamily="2" charset="2"/>
              <a:buChar char="v"/>
            </a:pPr>
            <a:endParaRPr lang="en-US" sz="2855" dirty="0"/>
          </a:p>
          <a:p>
            <a:pPr>
              <a:buFont typeface="Wingdings" panose="05000000000000000000" pitchFamily="2" charset="2"/>
              <a:buChar char="v"/>
            </a:pPr>
            <a:endParaRPr lang="en-US" sz="2000" dirty="0"/>
          </a:p>
          <a:p>
            <a:pPr>
              <a:buFont typeface="Wingdings" panose="05000000000000000000" pitchFamily="2" charset="2"/>
              <a:buChar char="v"/>
            </a:pPr>
            <a:endParaRPr lang="en-IN" altLang="en-US" sz="266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9836" y="1160952"/>
            <a:ext cx="9470571" cy="4536096"/>
          </a:xfrm>
        </p:spPr>
        <p:txBody>
          <a:bodyPr>
            <a:normAutofit fontScale="92500"/>
          </a:bodyPr>
          <a:lstStyle/>
          <a:p>
            <a:pPr algn="l">
              <a:buFont typeface="Arial" panose="020B0604020202020204" pitchFamily="34" charset="0"/>
              <a:buChar char="•"/>
            </a:pPr>
            <a:r>
              <a:rPr lang="en-IN" sz="2500" dirty="0">
                <a:solidFill>
                  <a:srgbClr val="42494F"/>
                </a:solidFill>
                <a:latin typeface="Akzidenz Grotesk BQ Light"/>
              </a:rPr>
              <a:t>HTML</a:t>
            </a:r>
            <a:r>
              <a:rPr lang="en-IN" sz="2200" b="0" i="0" dirty="0">
                <a:solidFill>
                  <a:srgbClr val="42494F"/>
                </a:solidFill>
                <a:effectLst/>
                <a:latin typeface="Akzidenz Grotesk BQ Light"/>
              </a:rPr>
              <a:t> — </a:t>
            </a:r>
            <a:r>
              <a:rPr lang="en-US" sz="2200" dirty="0"/>
              <a:t>defines the structure of the page</a:t>
            </a:r>
          </a:p>
          <a:p>
            <a:pPr marL="0" indent="0" algn="l">
              <a:buNone/>
            </a:pPr>
            <a:endParaRPr lang="en-IN" sz="2000" b="0" i="0" dirty="0">
              <a:solidFill>
                <a:srgbClr val="42494F"/>
              </a:solidFill>
              <a:effectLst/>
              <a:latin typeface="Akzidenz Grotesk BQ Light"/>
            </a:endParaRPr>
          </a:p>
          <a:p>
            <a:pPr algn="l">
              <a:buFont typeface="Arial" panose="020B0604020202020204" pitchFamily="34" charset="0"/>
              <a:buChar char="•"/>
            </a:pPr>
            <a:r>
              <a:rPr lang="en-IN" sz="2500" dirty="0">
                <a:solidFill>
                  <a:srgbClr val="42494F"/>
                </a:solidFill>
                <a:latin typeface="Akzidenz Grotesk BQ Light"/>
              </a:rPr>
              <a:t>CSS</a:t>
            </a:r>
            <a:r>
              <a:rPr lang="en-IN" sz="2100" b="0" i="0" dirty="0">
                <a:solidFill>
                  <a:srgbClr val="42494F"/>
                </a:solidFill>
                <a:effectLst/>
                <a:latin typeface="Akzidenz Grotesk BQ Light"/>
              </a:rPr>
              <a:t> — </a:t>
            </a:r>
            <a:r>
              <a:rPr lang="en-US" sz="2200" dirty="0"/>
              <a:t>used for designing formatting of the web pages</a:t>
            </a:r>
          </a:p>
          <a:p>
            <a:pPr marL="0" indent="0" algn="l">
              <a:buNone/>
            </a:pPr>
            <a:endParaRPr lang="en-US" sz="2100" dirty="0"/>
          </a:p>
          <a:p>
            <a:pPr algn="l">
              <a:buFont typeface="Arial" panose="020B0604020202020204" pitchFamily="34" charset="0"/>
              <a:buChar char="•"/>
            </a:pPr>
            <a:r>
              <a:rPr lang="en-IN" sz="2800" b="0" i="0" dirty="0">
                <a:solidFill>
                  <a:srgbClr val="42494F"/>
                </a:solidFill>
                <a:effectLst/>
                <a:latin typeface="Akzidenz Grotesk BQ Light"/>
              </a:rPr>
              <a:t>JS </a:t>
            </a:r>
            <a:r>
              <a:rPr lang="en-IN" sz="2600" b="0" i="0" dirty="0">
                <a:solidFill>
                  <a:srgbClr val="42494F"/>
                </a:solidFill>
                <a:effectLst/>
                <a:latin typeface="Akzidenz Grotesk BQ Light"/>
              </a:rPr>
              <a:t>— </a:t>
            </a:r>
            <a:r>
              <a:rPr lang="en-US" sz="2200" dirty="0">
                <a:latin typeface="Trebuchet MS (Body)"/>
              </a:rPr>
              <a:t>scripting language used to enhance the functionality of the browser</a:t>
            </a:r>
          </a:p>
          <a:p>
            <a:pPr algn="l">
              <a:buFont typeface="Arial" panose="020B0604020202020204" pitchFamily="34" charset="0"/>
              <a:buChar char="•"/>
            </a:pPr>
            <a:endParaRPr lang="en-US" sz="2200" dirty="0">
              <a:latin typeface="Trebuchet MS (Body)"/>
            </a:endParaRPr>
          </a:p>
          <a:p>
            <a:pPr algn="l">
              <a:buFont typeface="Arial" panose="020B0604020202020204" pitchFamily="34" charset="0"/>
              <a:buChar char="•"/>
            </a:pPr>
            <a:r>
              <a:rPr lang="en-US" sz="2800" dirty="0">
                <a:latin typeface="Akzidenz Grotesk BQ Light"/>
              </a:rPr>
              <a:t>PHP</a:t>
            </a:r>
            <a:r>
              <a:rPr lang="en-US" sz="2200" dirty="0">
                <a:latin typeface="Akzidenz Grotesk BQ Light"/>
              </a:rPr>
              <a:t> </a:t>
            </a:r>
            <a:r>
              <a:rPr lang="en-IN" sz="2400" b="0" i="0" dirty="0">
                <a:solidFill>
                  <a:srgbClr val="42494F"/>
                </a:solidFill>
                <a:effectLst/>
                <a:latin typeface="Akzidenz Grotesk BQ Light"/>
              </a:rPr>
              <a:t>— </a:t>
            </a:r>
            <a:r>
              <a:rPr lang="en-IN" sz="2200" b="0" i="0" dirty="0">
                <a:solidFill>
                  <a:srgbClr val="42494F"/>
                </a:solidFill>
                <a:effectLst/>
                <a:latin typeface="Trebuchet MS (Body)"/>
              </a:rPr>
              <a:t>scripting language for making dynamic and interactive web pages.</a:t>
            </a:r>
          </a:p>
          <a:p>
            <a:pPr algn="l">
              <a:buFont typeface="Arial" panose="020B0604020202020204" pitchFamily="34" charset="0"/>
              <a:buChar char="•"/>
            </a:pPr>
            <a:endParaRPr lang="en-US" sz="2200" dirty="0">
              <a:latin typeface="Akzidenz Grotesk BQ Light"/>
            </a:endParaRPr>
          </a:p>
          <a:p>
            <a:pPr algn="l">
              <a:buFont typeface="Arial" panose="020B0604020202020204" pitchFamily="34" charset="0"/>
              <a:buChar char="•"/>
            </a:pPr>
            <a:r>
              <a:rPr lang="en-US" sz="2800" dirty="0" err="1">
                <a:latin typeface="Akzidenz Grotesk BQ Light"/>
              </a:rPr>
              <a:t>Xampp</a:t>
            </a:r>
            <a:r>
              <a:rPr lang="en-US" sz="2200" dirty="0">
                <a:latin typeface="Akzidenz Grotesk BQ Light"/>
              </a:rPr>
              <a:t> </a:t>
            </a:r>
            <a:r>
              <a:rPr lang="en-IN" sz="2000" b="0" i="0" dirty="0">
                <a:solidFill>
                  <a:srgbClr val="42494F"/>
                </a:solidFill>
                <a:effectLst/>
                <a:latin typeface="Akzidenz Grotesk BQ Light"/>
              </a:rPr>
              <a:t>—</a:t>
            </a:r>
            <a:r>
              <a:rPr lang="en-US" sz="2200" b="0" i="0" dirty="0">
                <a:solidFill>
                  <a:srgbClr val="42494F"/>
                </a:solidFill>
                <a:effectLst/>
                <a:latin typeface="Akzidenz Grotesk BQ Light"/>
              </a:rPr>
              <a:t> </a:t>
            </a:r>
            <a:r>
              <a:rPr lang="en-US" sz="2200" dirty="0">
                <a:solidFill>
                  <a:srgbClr val="42494F"/>
                </a:solidFill>
                <a:latin typeface="Trebuchet MS (Body)"/>
              </a:rPr>
              <a:t>software distribution which provides the Apache web server, MySQL database, </a:t>
            </a:r>
            <a:r>
              <a:rPr lang="en-US" sz="2200" dirty="0" err="1">
                <a:solidFill>
                  <a:srgbClr val="42494F"/>
                </a:solidFill>
                <a:latin typeface="Trebuchet MS (Body)"/>
              </a:rPr>
              <a:t>php</a:t>
            </a:r>
            <a:r>
              <a:rPr lang="en-US" sz="2200" dirty="0">
                <a:solidFill>
                  <a:srgbClr val="42494F"/>
                </a:solidFill>
                <a:latin typeface="Trebuchet MS (Body)"/>
              </a:rPr>
              <a:t> and </a:t>
            </a:r>
            <a:r>
              <a:rPr lang="en-US" sz="2200" dirty="0" err="1">
                <a:solidFill>
                  <a:srgbClr val="42494F"/>
                </a:solidFill>
                <a:latin typeface="Trebuchet MS (Body)"/>
              </a:rPr>
              <a:t>perl</a:t>
            </a:r>
            <a:r>
              <a:rPr lang="en-US" sz="2200" dirty="0">
                <a:solidFill>
                  <a:srgbClr val="42494F"/>
                </a:solidFill>
                <a:latin typeface="Trebuchet MS (Body)"/>
              </a:rPr>
              <a:t> all in one package.</a:t>
            </a:r>
            <a:endParaRPr lang="en-IN" altLang="en-US" sz="2200" dirty="0">
              <a:latin typeface="Trebuchet MS (Body)"/>
              <a:sym typeface="+mn-ea"/>
            </a:endParaRPr>
          </a:p>
          <a:p>
            <a:pPr marL="0" indent="0">
              <a:buNone/>
            </a:pPr>
            <a:endParaRPr lang="en-IN" altLang="en-US" sz="2000" dirty="0">
              <a:sym typeface="+mn-ea"/>
            </a:endParaRPr>
          </a:p>
          <a:p>
            <a:pPr marL="0" indent="0">
              <a:buNone/>
            </a:pPr>
            <a:endParaRPr lang="en-IN" altLang="en-US" sz="2000" dirty="0">
              <a:sym typeface="+mn-ea"/>
            </a:endParaRPr>
          </a:p>
          <a:p>
            <a:pPr marL="0" indent="0">
              <a:buNone/>
            </a:pPr>
            <a:endParaRPr lang="en-IN" altLang="en-US" sz="2000" dirty="0">
              <a:sym typeface="+mn-ea"/>
            </a:endParaRPr>
          </a:p>
          <a:p>
            <a:pPr marL="0" indent="0">
              <a:buNone/>
            </a:pPr>
            <a:endParaRPr lang="en-IN" altLang="en-US" sz="2000" dirty="0">
              <a:sym typeface="+mn-ea"/>
            </a:endParaRPr>
          </a:p>
          <a:p>
            <a:pPr marL="0" indent="0" algn="ctr">
              <a:buNone/>
            </a:pPr>
            <a:endParaRPr lang="en-IN" altLang="en-US" sz="2000" dirty="0">
              <a:sym typeface="+mn-ea"/>
            </a:endParaRPr>
          </a:p>
          <a:p>
            <a:pPr marL="0" indent="0" algn="ctr">
              <a:buNone/>
            </a:pPr>
            <a:endParaRPr lang="en-IN" altLang="en-US" sz="2000" dirty="0"/>
          </a:p>
          <a:p>
            <a:pPr marL="0" indent="0" algn="ctr">
              <a:buNone/>
            </a:pP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595" y="0"/>
            <a:ext cx="10890250" cy="914400"/>
          </a:xfrm>
        </p:spPr>
        <p:txBody>
          <a:bodyPr/>
          <a:lstStyle/>
          <a:p>
            <a:pPr algn="ctr"/>
            <a:r>
              <a:rPr lang="en-IN" altLang="en-US" b="1" u="sng" dirty="0">
                <a:effectLst>
                  <a:outerShdw blurRad="38100" dist="38100" dir="2700000" algn="tl">
                    <a:srgbClr val="000000">
                      <a:alpha val="43137"/>
                    </a:srgbClr>
                  </a:outerShdw>
                </a:effectLst>
              </a:rPr>
              <a:t> </a:t>
            </a:r>
            <a:r>
              <a:rPr lang="en-US" b="1" u="sng" dirty="0">
                <a:effectLst>
                  <a:outerShdw blurRad="38100" dist="38100" dir="2700000" algn="tl">
                    <a:srgbClr val="000000">
                      <a:alpha val="43137"/>
                    </a:srgbClr>
                  </a:outerShdw>
                </a:effectLst>
              </a:rPr>
              <a:t>PROJECT VISUALIZATION</a:t>
            </a:r>
          </a:p>
        </p:txBody>
      </p:sp>
      <p:sp>
        <p:nvSpPr>
          <p:cNvPr id="8" name="TextBox 7">
            <a:extLst>
              <a:ext uri="{FF2B5EF4-FFF2-40B4-BE49-F238E27FC236}">
                <a16:creationId xmlns:a16="http://schemas.microsoft.com/office/drawing/2014/main" id="{72807B60-2D07-1391-2993-AEE66EEE8DC5}"/>
              </a:ext>
            </a:extLst>
          </p:cNvPr>
          <p:cNvSpPr txBox="1"/>
          <p:nvPr/>
        </p:nvSpPr>
        <p:spPr>
          <a:xfrm>
            <a:off x="618774" y="803614"/>
            <a:ext cx="8097789" cy="6093976"/>
          </a:xfrm>
          <a:prstGeom prst="rect">
            <a:avLst/>
          </a:prstGeom>
          <a:noFill/>
        </p:spPr>
        <p:txBody>
          <a:bodyPr wrap="square" rtlCol="0">
            <a:spAutoFit/>
          </a:bodyPr>
          <a:lstStyle/>
          <a:p>
            <a:r>
              <a:rPr lang="en-US" sz="2800" b="1" u="sng" dirty="0"/>
              <a:t>FRONT END  :</a:t>
            </a:r>
          </a:p>
          <a:p>
            <a:endParaRPr lang="en-US" dirty="0"/>
          </a:p>
          <a:p>
            <a:r>
              <a:rPr lang="en-US" sz="2000" b="1" i="1" dirty="0"/>
              <a:t>HOME PAGE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IN" dirty="0"/>
          </a:p>
        </p:txBody>
      </p:sp>
      <p:pic>
        <p:nvPicPr>
          <p:cNvPr id="4" name="Picture 3">
            <a:extLst>
              <a:ext uri="{FF2B5EF4-FFF2-40B4-BE49-F238E27FC236}">
                <a16:creationId xmlns:a16="http://schemas.microsoft.com/office/drawing/2014/main" id="{07453629-AE5B-5CCC-32A4-2A995F21F1AD}"/>
              </a:ext>
            </a:extLst>
          </p:cNvPr>
          <p:cNvPicPr>
            <a:picLocks noChangeAspect="1"/>
          </p:cNvPicPr>
          <p:nvPr/>
        </p:nvPicPr>
        <p:blipFill>
          <a:blip r:embed="rId2"/>
          <a:stretch>
            <a:fillRect/>
          </a:stretch>
        </p:blipFill>
        <p:spPr>
          <a:xfrm>
            <a:off x="811762" y="1994385"/>
            <a:ext cx="8528180" cy="47971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92549-ABC8-34FA-41C9-76E01A353A83}"/>
              </a:ext>
            </a:extLst>
          </p:cNvPr>
          <p:cNvSpPr>
            <a:spLocks noGrp="1"/>
          </p:cNvSpPr>
          <p:nvPr>
            <p:ph type="title"/>
          </p:nvPr>
        </p:nvSpPr>
        <p:spPr>
          <a:xfrm>
            <a:off x="677334" y="609599"/>
            <a:ext cx="8596668" cy="5305063"/>
          </a:xfrm>
        </p:spPr>
        <p:txBody>
          <a:bodyPr>
            <a:normAutofit fontScale="90000"/>
          </a:bodyPr>
          <a:lstStyle/>
          <a:p>
            <a:pPr marL="742950" indent="-742950">
              <a:buFont typeface="Arial" panose="020B0604020202020204" pitchFamily="34" charset="0"/>
              <a:buChar char="•"/>
            </a:pPr>
            <a:r>
              <a:rPr lang="en-US" dirty="0"/>
              <a:t>REGISTER PAGE</a:t>
            </a:r>
            <a:br>
              <a:rPr lang="en-US" dirty="0"/>
            </a:br>
            <a:br>
              <a:rPr lang="en-US" dirty="0"/>
            </a:br>
            <a:r>
              <a:rPr lang="en-US" sz="2400" dirty="0">
                <a:solidFill>
                  <a:schemeClr val="tx2"/>
                </a:solidFill>
                <a:latin typeface="Calibri" panose="020F0502020204030204" pitchFamily="34" charset="0"/>
                <a:cs typeface="Calibri" panose="020F0502020204030204" pitchFamily="34" charset="0"/>
              </a:rPr>
              <a:t>Here user enter all the detail according to the registration page user must enter the valid email ID</a:t>
            </a:r>
            <a:br>
              <a:rPr lang="en-US" sz="2400" dirty="0">
                <a:solidFill>
                  <a:schemeClr val="tx2"/>
                </a:solidFill>
                <a:latin typeface="Calibri" panose="020F0502020204030204" pitchFamily="34" charset="0"/>
                <a:cs typeface="Calibri" panose="020F0502020204030204" pitchFamily="34" charset="0"/>
              </a:rPr>
            </a:br>
            <a:br>
              <a:rPr lang="en-US" sz="2400" dirty="0">
                <a:solidFill>
                  <a:schemeClr val="tx2"/>
                </a:solidFill>
                <a:latin typeface="Calibri" panose="020F0502020204030204" pitchFamily="34" charset="0"/>
                <a:cs typeface="Calibri" panose="020F0502020204030204" pitchFamily="34" charset="0"/>
              </a:rPr>
            </a:br>
            <a:r>
              <a:rPr lang="en-US" sz="2400" dirty="0">
                <a:solidFill>
                  <a:schemeClr val="tx2"/>
                </a:solidFill>
                <a:latin typeface="Calibri" panose="020F0502020204030204" pitchFamily="34" charset="0"/>
                <a:cs typeface="Calibri" panose="020F0502020204030204" pitchFamily="34" charset="0"/>
              </a:rPr>
              <a:t> Fields to mention :</a:t>
            </a:r>
            <a:br>
              <a:rPr lang="en-US" sz="2400" dirty="0">
                <a:solidFill>
                  <a:schemeClr val="tx2"/>
                </a:solidFill>
                <a:latin typeface="Calibri" panose="020F0502020204030204" pitchFamily="34" charset="0"/>
                <a:cs typeface="Calibri" panose="020F0502020204030204" pitchFamily="34" charset="0"/>
              </a:rPr>
            </a:br>
            <a:br>
              <a:rPr lang="en-US" sz="2400" dirty="0">
                <a:solidFill>
                  <a:schemeClr val="tx2"/>
                </a:solidFill>
                <a:latin typeface="Calibri" panose="020F0502020204030204" pitchFamily="34" charset="0"/>
                <a:cs typeface="Calibri" panose="020F0502020204030204" pitchFamily="34" charset="0"/>
              </a:rPr>
            </a:br>
            <a:r>
              <a:rPr lang="en-US" sz="2400" dirty="0">
                <a:solidFill>
                  <a:schemeClr val="tx2"/>
                </a:solidFill>
                <a:latin typeface="Calibri" panose="020F0502020204030204" pitchFamily="34" charset="0"/>
                <a:cs typeface="Calibri" panose="020F0502020204030204" pitchFamily="34" charset="0"/>
              </a:rPr>
              <a:t>- First Name</a:t>
            </a:r>
            <a:br>
              <a:rPr lang="en-US" sz="2400" dirty="0">
                <a:solidFill>
                  <a:schemeClr val="tx2"/>
                </a:solidFill>
                <a:latin typeface="Calibri" panose="020F0502020204030204" pitchFamily="34" charset="0"/>
                <a:cs typeface="Calibri" panose="020F0502020204030204" pitchFamily="34" charset="0"/>
              </a:rPr>
            </a:br>
            <a:r>
              <a:rPr lang="en-US" sz="2400" dirty="0">
                <a:solidFill>
                  <a:schemeClr val="tx2"/>
                </a:solidFill>
                <a:latin typeface="Calibri" panose="020F0502020204030204" pitchFamily="34" charset="0"/>
                <a:cs typeface="Calibri" panose="020F0502020204030204" pitchFamily="34" charset="0"/>
              </a:rPr>
              <a:t>- Last Name</a:t>
            </a:r>
            <a:br>
              <a:rPr lang="en-US" sz="2400" dirty="0">
                <a:solidFill>
                  <a:schemeClr val="tx2"/>
                </a:solidFill>
                <a:latin typeface="Calibri" panose="020F0502020204030204" pitchFamily="34" charset="0"/>
                <a:cs typeface="Calibri" panose="020F0502020204030204" pitchFamily="34" charset="0"/>
              </a:rPr>
            </a:br>
            <a:r>
              <a:rPr lang="en-US" sz="2400" dirty="0">
                <a:solidFill>
                  <a:schemeClr val="tx2"/>
                </a:solidFill>
                <a:latin typeface="Calibri" panose="020F0502020204030204" pitchFamily="34" charset="0"/>
                <a:cs typeface="Calibri" panose="020F0502020204030204" pitchFamily="34" charset="0"/>
              </a:rPr>
              <a:t>- Mobile</a:t>
            </a:r>
            <a:br>
              <a:rPr lang="en-US" sz="2400" dirty="0">
                <a:solidFill>
                  <a:schemeClr val="tx2"/>
                </a:solidFill>
                <a:latin typeface="Calibri" panose="020F0502020204030204" pitchFamily="34" charset="0"/>
                <a:cs typeface="Calibri" panose="020F0502020204030204" pitchFamily="34" charset="0"/>
              </a:rPr>
            </a:br>
            <a:r>
              <a:rPr lang="en-US" sz="2400" dirty="0">
                <a:solidFill>
                  <a:schemeClr val="tx2"/>
                </a:solidFill>
                <a:latin typeface="Calibri" panose="020F0502020204030204" pitchFamily="34" charset="0"/>
                <a:cs typeface="Calibri" panose="020F0502020204030204" pitchFamily="34" charset="0"/>
              </a:rPr>
              <a:t>- Email</a:t>
            </a:r>
            <a:br>
              <a:rPr lang="en-US" sz="2400" dirty="0">
                <a:solidFill>
                  <a:schemeClr val="tx2"/>
                </a:solidFill>
                <a:latin typeface="Calibri" panose="020F0502020204030204" pitchFamily="34" charset="0"/>
                <a:cs typeface="Calibri" panose="020F0502020204030204" pitchFamily="34" charset="0"/>
              </a:rPr>
            </a:br>
            <a:r>
              <a:rPr lang="en-US" sz="2400" dirty="0">
                <a:solidFill>
                  <a:schemeClr val="tx2"/>
                </a:solidFill>
                <a:latin typeface="Calibri" panose="020F0502020204030204" pitchFamily="34" charset="0"/>
                <a:cs typeface="Calibri" panose="020F0502020204030204" pitchFamily="34" charset="0"/>
              </a:rPr>
              <a:t>- Password</a:t>
            </a:r>
            <a:br>
              <a:rPr lang="en-US" sz="2400" dirty="0">
                <a:solidFill>
                  <a:schemeClr val="tx2"/>
                </a:solidFill>
                <a:latin typeface="Calibri" panose="020F0502020204030204" pitchFamily="34" charset="0"/>
                <a:cs typeface="Calibri" panose="020F0502020204030204" pitchFamily="34" charset="0"/>
              </a:rPr>
            </a:br>
            <a:br>
              <a:rPr lang="en-US" sz="2400" dirty="0">
                <a:solidFill>
                  <a:schemeClr val="tx2"/>
                </a:solidFill>
                <a:latin typeface="Calibri" panose="020F0502020204030204" pitchFamily="34" charset="0"/>
                <a:cs typeface="Calibri" panose="020F0502020204030204" pitchFamily="34" charset="0"/>
              </a:rPr>
            </a:br>
            <a:endParaRPr lang="en-IN" sz="2400"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6009870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2194</TotalTime>
  <Words>600</Words>
  <Application>Microsoft Office PowerPoint</Application>
  <PresentationFormat>Widescreen</PresentationFormat>
  <Paragraphs>116</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Akzidenz Grotesk BQ Light</vt:lpstr>
      <vt:lpstr>Arial</vt:lpstr>
      <vt:lpstr>Calibri</vt:lpstr>
      <vt:lpstr>Trebuchet MS</vt:lpstr>
      <vt:lpstr>Trebuchet MS (Body)</vt:lpstr>
      <vt:lpstr>Wingdings</vt:lpstr>
      <vt:lpstr>Wingdings 3</vt:lpstr>
      <vt:lpstr>Facet</vt:lpstr>
      <vt:lpstr>  Institute of Engineering &amp; Technology</vt:lpstr>
      <vt:lpstr>PROJECT: CHAZON ( A REAL-TIME CHAT   APPLICATION) </vt:lpstr>
      <vt:lpstr>PowerPoint Presentation</vt:lpstr>
      <vt:lpstr>INTRODUCTION</vt:lpstr>
      <vt:lpstr>OBJECTIVE </vt:lpstr>
      <vt:lpstr> TECHNOLOGIES AND DESCRIPTION </vt:lpstr>
      <vt:lpstr>PowerPoint Presentation</vt:lpstr>
      <vt:lpstr> PROJECT VISUALIZATION</vt:lpstr>
      <vt:lpstr>REGISTER PAGE  Here user enter all the detail according to the registration page user must enter the valid email ID   Fields to mention :  - First Name - Last Name - Mobile - Email - Password  </vt:lpstr>
      <vt:lpstr>REGISTER :   </vt:lpstr>
      <vt:lpstr>LOGIN PAGE :  *Enter the valid email  and password then click on the login       button    * If the user is not registered then click on create one for a new account.     Notifications will announce themselves if the username or password doesn’t      match accordingly.                  </vt:lpstr>
      <vt:lpstr>PowerPoint Presentation</vt:lpstr>
      <vt:lpstr> Home Page (after login) :   </vt:lpstr>
      <vt:lpstr>Tutorials Page : </vt:lpstr>
      <vt:lpstr>Contact Us Page : </vt:lpstr>
      <vt:lpstr>QUIZ PAGE (before login) : </vt:lpstr>
      <vt:lpstr>QUIZ PAGE (after login) : </vt:lpstr>
      <vt:lpstr>Quiz Interface: </vt:lpstr>
      <vt:lpstr>VIDEOS PAGE : </vt:lpstr>
      <vt:lpstr>Database Visualization :   1. REG DATABASE : </vt:lpstr>
      <vt:lpstr>2. USERINPUT DATABASE :    </vt:lpstr>
      <vt:lpstr> DFD</vt:lpstr>
      <vt:lpstr>CONCLUSION AND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yashkant bajpai</cp:lastModifiedBy>
  <cp:revision>33</cp:revision>
  <dcterms:created xsi:type="dcterms:W3CDTF">2022-07-22T16:34:00Z</dcterms:created>
  <dcterms:modified xsi:type="dcterms:W3CDTF">2022-11-24T20:51:27Z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9DDE2FC83187451D95886BF1AC4A0034</vt:lpwstr>
  </property>
  <property fmtid="{D5CDD505-2E9C-101B-9397-08002B2CF9AE}" pid="3" name="KSOProductBuildVer">
    <vt:lpwstr>1033-11.2.0.11191</vt:lpwstr>
  </property>
</Properties>
</file>